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2006"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B20F9-3231-4BDC-B91A-73B543BCEF9A}"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20F9-3231-4BDC-B91A-73B543BCEF9A}"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20F9-3231-4BDC-B91A-73B543BCEF9A}"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B20F9-3231-4BDC-B91A-73B543BCEF9A}"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B20F9-3231-4BDC-B91A-73B543BCEF9A}"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B20F9-3231-4BDC-B91A-73B543BCEF9A}"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B20F9-3231-4BDC-B91A-73B543BCEF9A}" type="datetimeFigureOut">
              <a:rPr lang="en-US" smtClean="0"/>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B20F9-3231-4BDC-B91A-73B543BCEF9A}" type="datetimeFigureOut">
              <a:rPr lang="en-US" smtClean="0"/>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B20F9-3231-4BDC-B91A-73B543BCEF9A}" type="datetimeFigureOut">
              <a:rPr lang="en-US" smtClean="0"/>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B20F9-3231-4BDC-B91A-73B543BCEF9A}"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B20F9-3231-4BDC-B91A-73B543BCEF9A}"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02A21-2643-4B1F-8EDB-1A8C3B794B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F2B20F9-3231-4BDC-B91A-73B543BCEF9A}" type="datetimeFigureOut">
              <a:rPr lang="en-US" smtClean="0"/>
              <a:t>3/27/2015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8502A21-2643-4B1F-8EDB-1A8C3B794B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28600" y="1769731"/>
            <a:ext cx="6324600" cy="5001369"/>
          </a:xfrm>
          <a:prstGeom prst="rect">
            <a:avLst/>
          </a:prstGeom>
          <a:solidFill>
            <a:srgbClr val="FFFFFF"/>
          </a:solidFill>
          <a:ln w="38100">
            <a:solidFill>
              <a:schemeClr val="tx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What is Early Head Start?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Early Head Start is offered in partnership with </a:t>
            </a:r>
            <a:r>
              <a:rPr kumimoji="0" lang="en-US"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Acelero</a:t>
            </a: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Learning, a Head Start and Early Head Start provider in Milwaukee County.  Early Head Start is a federally-funded, full-day and full-year, family-centered early care and education program for low-income infants and toddlers. The program provides early, continuous, intensive, and comprehensive child development and family support services. These services include educational, health, nutritional, behavioral, and family services which enhance the physical, social, emotional, and intellectual development of participating children.</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What is the cost of Early Head Start?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Early Head Start </a:t>
            </a:r>
            <a:r>
              <a:rPr kumimoji="0" lang="en-US" sz="12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rPr>
              <a:t>programs are prohibited from charging parents for program services.  </a:t>
            </a: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Families having incomes that are below the federal poverty guidelines are eligible for Early Head Start services at </a:t>
            </a:r>
            <a:r>
              <a:rPr kumimoji="0" lang="en-US" sz="1200" b="1" i="1" u="sng" strike="noStrike" cap="none" normalizeH="0" baseline="0" dirty="0" smtClean="0">
                <a:ln>
                  <a:noFill/>
                </a:ln>
                <a:solidFill>
                  <a:srgbClr val="333333"/>
                </a:solidFill>
                <a:effectLst/>
                <a:latin typeface="Calibri" pitchFamily="34" charset="0"/>
                <a:ea typeface="Times New Roman" pitchFamily="18" charset="0"/>
                <a:cs typeface="Arial" pitchFamily="34" charset="0"/>
              </a:rPr>
              <a:t>no cost</a:t>
            </a: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Extended day services are available with a valid Shares voucher or a $90 per week co-pay.</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Who is eligible for Early Head Start Services?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33333"/>
                </a:solidFill>
                <a:effectLst/>
                <a:latin typeface="Calibri" pitchFamily="34" charset="0"/>
                <a:ea typeface="Calibri" pitchFamily="34" charset="0"/>
                <a:cs typeface="Times New Roman" pitchFamily="18" charset="0"/>
              </a:rPr>
              <a:t>Infants four weeks and toddlers up to age 3 are eligible for Early Head Start services.</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What paperwork is required to enroll a child in Early Head Start?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Typically, the following paperwork is required to enroll your child in a Head Start program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Copy of the child’s birth certificate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Copy of child’s immunization record </a:t>
            </a:r>
            <a:endParaRPr lang="en-US" sz="1200" dirty="0">
              <a:latin typeface="Arial" pitchFamily="34" charset="0"/>
              <a:cs typeface="Arial" pitchFamily="34" charset="0"/>
            </a:endParaRPr>
          </a:p>
          <a:p>
            <a:pPr marL="57150" marR="0" lvl="0" indent="-57150"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Proof of income – copy of current year tax returns, 2 recent consecutive pay stubs from all current employer(s), or a letter verifying income from public assistance</a:t>
            </a:r>
          </a:p>
          <a:p>
            <a:pPr marL="57150" marR="0" lvl="0" indent="-57150" defTabSz="914400" rtl="0" eaLnBrk="0" fontAlgn="base" latinLnBrk="0" hangingPunct="0">
              <a:lnSpc>
                <a:spcPct val="100000"/>
              </a:lnSpc>
              <a:spcBef>
                <a:spcPct val="0"/>
              </a:spcBef>
              <a:spcAft>
                <a:spcPct val="0"/>
              </a:spcAft>
              <a:buClrTx/>
              <a:buSzTx/>
              <a:buFontTx/>
              <a:buChar char="•"/>
              <a:tabLst/>
            </a:pPr>
            <a:endParaRPr lang="en-US" sz="1100" dirty="0">
              <a:solidFill>
                <a:srgbClr val="333333"/>
              </a:solidFill>
              <a:latin typeface="Calibri" pitchFamily="34" charset="0"/>
              <a:cs typeface="Arial" pitchFamily="34" charset="0"/>
            </a:endParaRPr>
          </a:p>
          <a:p>
            <a:pPr marL="57150" marR="0" lvl="0" indent="-57150" defTabSz="914400" rtl="0" eaLnBrk="0" fontAlgn="base" latinLnBrk="0" hangingPunct="0">
              <a:lnSpc>
                <a:spcPct val="100000"/>
              </a:lnSpc>
              <a:spcBef>
                <a:spcPct val="0"/>
              </a:spcBef>
              <a:spcAft>
                <a:spcPct val="0"/>
              </a:spcAft>
              <a:buClrTx/>
              <a:buSzTx/>
              <a:buFontTx/>
              <a:buChar char="•"/>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p:txBody>
      </p:sp>
      <p:pic>
        <p:nvPicPr>
          <p:cNvPr id="5" name="Picture 4" descr="http://www.friendsofchildren.org/wp-content/uploads/2013/03/EARLY-HEAD-START.jpg"/>
          <p:cNvPicPr/>
          <p:nvPr/>
        </p:nvPicPr>
        <p:blipFill>
          <a:blip r:embed="rId2" cstate="print"/>
          <a:srcRect/>
          <a:stretch>
            <a:fillRect/>
          </a:stretch>
        </p:blipFill>
        <p:spPr bwMode="auto">
          <a:xfrm>
            <a:off x="2790583" y="34925"/>
            <a:ext cx="1276834" cy="933450"/>
          </a:xfrm>
          <a:prstGeom prst="rect">
            <a:avLst/>
          </a:prstGeom>
          <a:noFill/>
          <a:ln w="9525">
            <a:noFill/>
            <a:miter lim="800000"/>
            <a:headEnd/>
            <a:tailEnd/>
          </a:ln>
        </p:spPr>
      </p:pic>
      <p:pic>
        <p:nvPicPr>
          <p:cNvPr id="6" name="Picture 5" descr="C:\Users\AWuser\Desktop\admin\Logos\Acelero_Wisconsin_RGB_300dpi (1).jpg"/>
          <p:cNvPicPr/>
          <p:nvPr/>
        </p:nvPicPr>
        <p:blipFill>
          <a:blip r:embed="rId3" cstate="print"/>
          <a:srcRect/>
          <a:stretch>
            <a:fillRect/>
          </a:stretch>
        </p:blipFill>
        <p:spPr bwMode="auto">
          <a:xfrm>
            <a:off x="4762389" y="130175"/>
            <a:ext cx="1638411" cy="936625"/>
          </a:xfrm>
          <a:prstGeom prst="rect">
            <a:avLst/>
          </a:prstGeom>
          <a:noFill/>
        </p:spPr>
      </p:pic>
      <p:sp>
        <p:nvSpPr>
          <p:cNvPr id="15" name="TextBox 14"/>
          <p:cNvSpPr txBox="1"/>
          <p:nvPr/>
        </p:nvSpPr>
        <p:spPr>
          <a:xfrm>
            <a:off x="152400" y="7391400"/>
            <a:ext cx="6629400" cy="1938992"/>
          </a:xfrm>
          <a:prstGeom prst="rect">
            <a:avLst/>
          </a:prstGeom>
          <a:noFill/>
        </p:spPr>
        <p:txBody>
          <a:bodyPr wrap="square" rtlCol="0">
            <a:spAutoFit/>
          </a:bodyPr>
          <a:lstStyle/>
          <a:p>
            <a:pPr lvl="0" algn="ctr" eaLnBrk="0" fontAlgn="base" hangingPunct="0">
              <a:spcBef>
                <a:spcPct val="0"/>
              </a:spcBef>
              <a:spcAft>
                <a:spcPct val="0"/>
              </a:spcAft>
            </a:pPr>
            <a:r>
              <a:rPr kumimoji="0" lang="en-US"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COMPLETE YOUR APPLICATION NOW!</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en-US"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CLASS STARTS MAY 4, 2015</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ts val="300"/>
              </a:spcBef>
              <a:spcAft>
                <a:spcPct val="0"/>
              </a:spcAf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OPEN HOUSE:  MARCH 26, 2015 4:00-6:00pm</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ts val="300"/>
              </a:spcBef>
              <a:spcAft>
                <a:spcPct val="0"/>
              </a:spcAft>
            </a:pPr>
            <a:r>
              <a:rPr kumimoji="0" lang="en-US" sz="1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Learn more about Early Head Start and complete your enrollment application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ts val="300"/>
              </a:spcBef>
              <a:spcAft>
                <a:spcPct val="0"/>
              </a:spcAf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WEEKLY WALK IN APPOINTMENTS:  Fridays 2:00-4:00pm</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ts val="300"/>
              </a:spcBef>
              <a:spcAft>
                <a:spcPct val="0"/>
              </a:spcAf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SCHEDULED APPOINTMENTS: As needed – Call 414-873-8940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sp>
        <p:nvSpPr>
          <p:cNvPr id="26" name="TextBox 25"/>
          <p:cNvSpPr txBox="1"/>
          <p:nvPr/>
        </p:nvSpPr>
        <p:spPr>
          <a:xfrm>
            <a:off x="152400" y="1066800"/>
            <a:ext cx="6172200" cy="923330"/>
          </a:xfrm>
          <a:prstGeom prst="rect">
            <a:avLst/>
          </a:prstGeom>
          <a:noFill/>
        </p:spPr>
        <p:txBody>
          <a:bodyPr wrap="square" rtlCol="0">
            <a:spAutoFit/>
          </a:bodyPr>
          <a:lstStyle/>
          <a:p>
            <a:pPr lvl="0" algn="ct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Jo’s Learning Academy is now offering Early Head Start in partnership with </a:t>
            </a:r>
            <a:r>
              <a:rPr kumimoji="0" lang="en-US"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Acelero</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Learning Wisconsin!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algn="ctr"/>
            <a:endParaRPr lang="en-US" dirty="0"/>
          </a:p>
        </p:txBody>
      </p:sp>
      <p:pic>
        <p:nvPicPr>
          <p:cNvPr id="11270" name="Picture 6" descr="http://p2cdn4static.sharpschool.com/UserFiles/Servers/Server_2992576/Image/play%20learn%20grow%20together.jpg"/>
          <p:cNvPicPr>
            <a:picLocks noChangeAspect="1" noChangeArrowheads="1"/>
          </p:cNvPicPr>
          <p:nvPr/>
        </p:nvPicPr>
        <p:blipFill>
          <a:blip r:embed="rId4" cstate="print"/>
          <a:srcRect/>
          <a:stretch>
            <a:fillRect/>
          </a:stretch>
        </p:blipFill>
        <p:spPr bwMode="auto">
          <a:xfrm>
            <a:off x="2781300" y="6278036"/>
            <a:ext cx="1295400" cy="960964"/>
          </a:xfrm>
          <a:prstGeom prst="rect">
            <a:avLst/>
          </a:prstGeom>
          <a:noFill/>
        </p:spPr>
      </p:pic>
      <p:cxnSp>
        <p:nvCxnSpPr>
          <p:cNvPr id="29" name="Straight Connector 28"/>
          <p:cNvCxnSpPr/>
          <p:nvPr/>
        </p:nvCxnSpPr>
        <p:spPr>
          <a:xfrm>
            <a:off x="304800" y="7268290"/>
            <a:ext cx="6324600" cy="0"/>
          </a:xfrm>
          <a:prstGeom prst="line">
            <a:avLst/>
          </a:prstGeom>
          <a:ln w="76200">
            <a:solidFill>
              <a:schemeClr val="tx2"/>
            </a:solidFill>
            <a:prstDash val="sysDot"/>
          </a:ln>
        </p:spPr>
        <p:style>
          <a:lnRef idx="1">
            <a:schemeClr val="accent1"/>
          </a:lnRef>
          <a:fillRef idx="0">
            <a:schemeClr val="accent1"/>
          </a:fillRef>
          <a:effectRef idx="0">
            <a:schemeClr val="accent1"/>
          </a:effectRef>
          <a:fontRef idx="minor">
            <a:schemeClr val="tx1"/>
          </a:fontRef>
        </p:style>
      </p:cxnSp>
      <p:pic>
        <p:nvPicPr>
          <p:cNvPr id="31" name="Picture 30"/>
          <p:cNvPicPr/>
          <p:nvPr/>
        </p:nvPicPr>
        <p:blipFill>
          <a:blip r:embed="rId5">
            <a:extLst>
              <a:ext uri="{28A0092B-C50C-407E-A947-70E740481C1C}">
                <a14:useLocalDpi xmlns:a14="http://schemas.microsoft.com/office/drawing/2010/main" val="0"/>
              </a:ext>
            </a:extLst>
          </a:blip>
          <a:stretch>
            <a:fillRect/>
          </a:stretch>
        </p:blipFill>
        <p:spPr bwMode="auto">
          <a:xfrm>
            <a:off x="304800" y="130174"/>
            <a:ext cx="2057400" cy="9366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67</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JDriscoll</dc:creator>
  <cp:lastModifiedBy>Jo's Management Office</cp:lastModifiedBy>
  <cp:revision>9</cp:revision>
  <cp:lastPrinted>2015-03-27T21:23:28Z</cp:lastPrinted>
  <dcterms:created xsi:type="dcterms:W3CDTF">2015-03-10T17:44:14Z</dcterms:created>
  <dcterms:modified xsi:type="dcterms:W3CDTF">2015-03-27T21:24:41Z</dcterms:modified>
</cp:coreProperties>
</file>